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F67F-C0EF-4D12-8E99-B128AB596DB3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82AA-F5F1-4E4F-8B74-1B1591332A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13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F67F-C0EF-4D12-8E99-B128AB596DB3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82AA-F5F1-4E4F-8B74-1B1591332A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16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F67F-C0EF-4D12-8E99-B128AB596DB3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82AA-F5F1-4E4F-8B74-1B1591332A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08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F67F-C0EF-4D12-8E99-B128AB596DB3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82AA-F5F1-4E4F-8B74-1B1591332A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02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F67F-C0EF-4D12-8E99-B128AB596DB3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82AA-F5F1-4E4F-8B74-1B1591332A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47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F67F-C0EF-4D12-8E99-B128AB596DB3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82AA-F5F1-4E4F-8B74-1B1591332A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05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F67F-C0EF-4D12-8E99-B128AB596DB3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82AA-F5F1-4E4F-8B74-1B1591332A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7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F67F-C0EF-4D12-8E99-B128AB596DB3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82AA-F5F1-4E4F-8B74-1B1591332A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74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F67F-C0EF-4D12-8E99-B128AB596DB3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82AA-F5F1-4E4F-8B74-1B1591332A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53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F67F-C0EF-4D12-8E99-B128AB596DB3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82AA-F5F1-4E4F-8B74-1B1591332A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25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F67F-C0EF-4D12-8E99-B128AB596DB3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82AA-F5F1-4E4F-8B74-1B1591332A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5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FF67F-C0EF-4D12-8E99-B128AB596DB3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582AA-F5F1-4E4F-8B74-1B1591332A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69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72531" y="224287"/>
            <a:ext cx="5891842" cy="3209026"/>
          </a:xfrm>
          <a:prstGeom prst="roundRect">
            <a:avLst>
              <a:gd name="adj" fmla="val 69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Atelier 1: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Domaine: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objectifs visés: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Consignes: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156388" y="224287"/>
            <a:ext cx="5891842" cy="3209026"/>
          </a:xfrm>
          <a:prstGeom prst="roundRect">
            <a:avLst>
              <a:gd name="adj" fmla="val 69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Atelier 2: 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Domaine: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objectifs visés: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Consignes: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72531" y="3519577"/>
            <a:ext cx="5891842" cy="3209026"/>
          </a:xfrm>
          <a:prstGeom prst="roundRect">
            <a:avLst>
              <a:gd name="adj" fmla="val 69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Atelier 3: 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Domaine: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objectifs visés: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Consignes: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156388" y="3519577"/>
            <a:ext cx="5891842" cy="3209026"/>
          </a:xfrm>
          <a:prstGeom prst="roundRect">
            <a:avLst>
              <a:gd name="adj" fmla="val 69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Atelier 4: 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Domaine: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objectifs visés: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Consignes: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28561" y="263106"/>
            <a:ext cx="903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Modalité: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1153956" y="275701"/>
            <a:ext cx="883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Modalité:</a:t>
            </a:r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066409" y="588660"/>
            <a:ext cx="702519" cy="726045"/>
          </a:xfrm>
          <a:prstGeom prst="roundRect">
            <a:avLst>
              <a:gd name="adj" fmla="val 12195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r"/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1218868" y="569273"/>
            <a:ext cx="753285" cy="745432"/>
          </a:xfrm>
          <a:prstGeom prst="roundRect">
            <a:avLst>
              <a:gd name="adj" fmla="val 12195"/>
            </a:avLst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5071608" y="3845093"/>
            <a:ext cx="697320" cy="696181"/>
          </a:xfrm>
          <a:prstGeom prst="roundRect">
            <a:avLst>
              <a:gd name="adj" fmla="val 12195"/>
            </a:avLst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11218868" y="3845093"/>
            <a:ext cx="753285" cy="696181"/>
          </a:xfrm>
          <a:prstGeom prst="roundRect">
            <a:avLst>
              <a:gd name="adj" fmla="val 12195"/>
            </a:avLst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5558290" y="1975448"/>
            <a:ext cx="1104181" cy="1544130"/>
            <a:chOff x="5558290" y="1975448"/>
            <a:chExt cx="1104181" cy="1544130"/>
          </a:xfrm>
        </p:grpSpPr>
        <p:sp>
          <p:nvSpPr>
            <p:cNvPr id="26" name="Rectangle à coins arrondis 25"/>
            <p:cNvSpPr/>
            <p:nvPr/>
          </p:nvSpPr>
          <p:spPr>
            <a:xfrm>
              <a:off x="5558290" y="1975448"/>
              <a:ext cx="1104181" cy="153550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5558290" y="1984076"/>
              <a:ext cx="1104181" cy="1535502"/>
            </a:xfrm>
            <a:prstGeom prst="roundRect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>
                  <a:solidFill>
                    <a:schemeClr val="tx1"/>
                  </a:solidFill>
                </a:rPr>
                <a:t>15 min.</a:t>
              </a:r>
              <a:endParaRPr lang="fr-FR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Rectangle à coins arrondis 21"/>
          <p:cNvSpPr/>
          <p:nvPr/>
        </p:nvSpPr>
        <p:spPr>
          <a:xfrm>
            <a:off x="172531" y="2786331"/>
            <a:ext cx="2760450" cy="646981"/>
          </a:xfrm>
          <a:prstGeom prst="roundRect">
            <a:avLst>
              <a:gd name="adj" fmla="val 6911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 smtClean="0">
                <a:solidFill>
                  <a:schemeClr val="tx1"/>
                </a:solidFill>
              </a:rPr>
              <a:t>Groupe :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6662471" y="2758721"/>
            <a:ext cx="2760450" cy="646981"/>
          </a:xfrm>
          <a:prstGeom prst="roundRect">
            <a:avLst>
              <a:gd name="adj" fmla="val 6911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 smtClean="0">
                <a:solidFill>
                  <a:schemeClr val="tx1"/>
                </a:solidFill>
              </a:rPr>
              <a:t>Groupe :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6156388" y="6090249"/>
            <a:ext cx="2760450" cy="646981"/>
          </a:xfrm>
          <a:prstGeom prst="roundRect">
            <a:avLst>
              <a:gd name="adj" fmla="val 6911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 smtClean="0">
                <a:solidFill>
                  <a:schemeClr val="tx1"/>
                </a:solidFill>
              </a:rPr>
              <a:t>Groupe :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172531" y="6081622"/>
            <a:ext cx="2760450" cy="646981"/>
          </a:xfrm>
          <a:prstGeom prst="roundRect">
            <a:avLst>
              <a:gd name="adj" fmla="val 6911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 smtClean="0">
                <a:solidFill>
                  <a:schemeClr val="tx1"/>
                </a:solidFill>
              </a:rPr>
              <a:t>Groupe : </a:t>
            </a:r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4197" y="1953715"/>
            <a:ext cx="1524093" cy="446995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85989" y="2177212"/>
            <a:ext cx="1524093" cy="446995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5084821" y="3579813"/>
            <a:ext cx="903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Modalité:</a:t>
            </a:r>
            <a:endParaRPr lang="fr-FR" sz="1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11068356" y="3537316"/>
            <a:ext cx="903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Modalité:</a:t>
            </a:r>
            <a:endParaRPr lang="fr-FR" sz="1400" dirty="0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24137" y="5631206"/>
            <a:ext cx="1524093" cy="446995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3306" y="5631205"/>
            <a:ext cx="1524093" cy="446995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8162" y="4154855"/>
            <a:ext cx="1524093" cy="518209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6788" y="3814177"/>
            <a:ext cx="1524093" cy="380121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2115" y="4673064"/>
            <a:ext cx="1508766" cy="432602"/>
          </a:xfrm>
          <a:prstGeom prst="rect">
            <a:avLst/>
          </a:prstGeom>
        </p:spPr>
      </p:pic>
      <p:sp>
        <p:nvSpPr>
          <p:cNvPr id="41" name="Rectangle à coins arrondis 40"/>
          <p:cNvSpPr/>
          <p:nvPr/>
        </p:nvSpPr>
        <p:spPr>
          <a:xfrm>
            <a:off x="3531079" y="2486974"/>
            <a:ext cx="688545" cy="909402"/>
          </a:xfrm>
          <a:prstGeom prst="roundRect">
            <a:avLst/>
          </a:prstGeom>
          <a:blipFill dpi="0"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87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72531" y="224287"/>
            <a:ext cx="5891842" cy="3209026"/>
          </a:xfrm>
          <a:prstGeom prst="roundRect">
            <a:avLst>
              <a:gd name="adj" fmla="val 69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Atelier 1: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Domaine: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objectifs visés: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Consignes: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156388" y="224287"/>
            <a:ext cx="5891842" cy="3209026"/>
          </a:xfrm>
          <a:prstGeom prst="roundRect">
            <a:avLst>
              <a:gd name="adj" fmla="val 69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Atelier 2: 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Domaine: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objectifs visés: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Consignes: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72531" y="3519577"/>
            <a:ext cx="5891842" cy="3209026"/>
          </a:xfrm>
          <a:prstGeom prst="roundRect">
            <a:avLst>
              <a:gd name="adj" fmla="val 69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Atelier 3: 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Domaine: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objectifs visés: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Consignes: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156388" y="3519577"/>
            <a:ext cx="5891842" cy="3209026"/>
          </a:xfrm>
          <a:prstGeom prst="roundRect">
            <a:avLst>
              <a:gd name="adj" fmla="val 69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Atelier 4: 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Domaine: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objectifs visés: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Consignes: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28561" y="263106"/>
            <a:ext cx="903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Modalité: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1153956" y="275701"/>
            <a:ext cx="883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Modalité:</a:t>
            </a:r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066409" y="588660"/>
            <a:ext cx="702519" cy="726045"/>
          </a:xfrm>
          <a:prstGeom prst="roundRect">
            <a:avLst>
              <a:gd name="adj" fmla="val 12195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r"/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1218868" y="569273"/>
            <a:ext cx="753285" cy="745432"/>
          </a:xfrm>
          <a:prstGeom prst="roundRect">
            <a:avLst>
              <a:gd name="adj" fmla="val 12195"/>
            </a:avLst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5251046" y="3845093"/>
            <a:ext cx="697320" cy="696181"/>
          </a:xfrm>
          <a:prstGeom prst="roundRect">
            <a:avLst>
              <a:gd name="adj" fmla="val 12195"/>
            </a:avLst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11218868" y="3845093"/>
            <a:ext cx="753285" cy="696181"/>
          </a:xfrm>
          <a:prstGeom prst="roundRect">
            <a:avLst>
              <a:gd name="adj" fmla="val 12195"/>
            </a:avLst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5558290" y="1975448"/>
            <a:ext cx="1104181" cy="1544130"/>
            <a:chOff x="5558290" y="1975448"/>
            <a:chExt cx="1104181" cy="1544130"/>
          </a:xfrm>
        </p:grpSpPr>
        <p:sp>
          <p:nvSpPr>
            <p:cNvPr id="26" name="Rectangle à coins arrondis 25"/>
            <p:cNvSpPr/>
            <p:nvPr/>
          </p:nvSpPr>
          <p:spPr>
            <a:xfrm>
              <a:off x="5558290" y="1975448"/>
              <a:ext cx="1104181" cy="153550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5558290" y="1984076"/>
              <a:ext cx="1104181" cy="1535502"/>
            </a:xfrm>
            <a:prstGeom prst="roundRect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>
                  <a:solidFill>
                    <a:schemeClr val="tx1"/>
                  </a:solidFill>
                </a:rPr>
                <a:t>15 min.</a:t>
              </a:r>
              <a:endParaRPr lang="fr-FR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Rectangle à coins arrondis 21"/>
          <p:cNvSpPr/>
          <p:nvPr/>
        </p:nvSpPr>
        <p:spPr>
          <a:xfrm>
            <a:off x="172531" y="2786331"/>
            <a:ext cx="2760450" cy="646981"/>
          </a:xfrm>
          <a:prstGeom prst="roundRect">
            <a:avLst>
              <a:gd name="adj" fmla="val 6911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 smtClean="0">
                <a:solidFill>
                  <a:schemeClr val="tx1"/>
                </a:solidFill>
              </a:rPr>
              <a:t>Groupe :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6662471" y="2758721"/>
            <a:ext cx="2760450" cy="646981"/>
          </a:xfrm>
          <a:prstGeom prst="roundRect">
            <a:avLst>
              <a:gd name="adj" fmla="val 6911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 smtClean="0">
                <a:solidFill>
                  <a:schemeClr val="tx1"/>
                </a:solidFill>
              </a:rPr>
              <a:t>Groupe :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6156388" y="6090249"/>
            <a:ext cx="2760450" cy="646981"/>
          </a:xfrm>
          <a:prstGeom prst="roundRect">
            <a:avLst>
              <a:gd name="adj" fmla="val 6911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 smtClean="0">
                <a:solidFill>
                  <a:schemeClr val="tx1"/>
                </a:solidFill>
              </a:rPr>
              <a:t>Groupe :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172531" y="6081622"/>
            <a:ext cx="2760450" cy="646981"/>
          </a:xfrm>
          <a:prstGeom prst="roundRect">
            <a:avLst>
              <a:gd name="adj" fmla="val 6911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 smtClean="0">
                <a:solidFill>
                  <a:schemeClr val="tx1"/>
                </a:solidFill>
              </a:rPr>
              <a:t>Groupe : </a:t>
            </a:r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2264" y="877989"/>
            <a:ext cx="1524093" cy="51820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0890" y="537311"/>
            <a:ext cx="1524093" cy="38012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36667" y="2743199"/>
            <a:ext cx="1524093" cy="44699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6217" y="1396198"/>
            <a:ext cx="1508766" cy="43260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0163" y="905263"/>
            <a:ext cx="1524093" cy="518209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8789" y="564585"/>
            <a:ext cx="1524093" cy="380121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44116" y="1423472"/>
            <a:ext cx="1508766" cy="43260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86227" y="2858713"/>
            <a:ext cx="1524093" cy="446995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5084821" y="3579813"/>
            <a:ext cx="903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Modalité:</a:t>
            </a:r>
            <a:endParaRPr lang="fr-FR" sz="1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11068356" y="3537316"/>
            <a:ext cx="903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Modalité:</a:t>
            </a:r>
            <a:endParaRPr lang="fr-FR" sz="1400" dirty="0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58440" y="6072995"/>
            <a:ext cx="1524093" cy="446995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82076" y="6002749"/>
            <a:ext cx="1524093" cy="446995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8162" y="4154855"/>
            <a:ext cx="1524093" cy="518209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788" y="3814177"/>
            <a:ext cx="1524093" cy="380121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2115" y="4673064"/>
            <a:ext cx="1508766" cy="432602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1330" y="4180347"/>
            <a:ext cx="1524093" cy="518209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9956" y="3839669"/>
            <a:ext cx="1524093" cy="380121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83" y="4698556"/>
            <a:ext cx="1508766" cy="432602"/>
          </a:xfrm>
          <a:prstGeom prst="rect">
            <a:avLst/>
          </a:prstGeom>
        </p:spPr>
      </p:pic>
      <p:sp>
        <p:nvSpPr>
          <p:cNvPr id="41" name="Rectangle à coins arrondis 40"/>
          <p:cNvSpPr/>
          <p:nvPr/>
        </p:nvSpPr>
        <p:spPr>
          <a:xfrm>
            <a:off x="4633784" y="2786331"/>
            <a:ext cx="476658" cy="612112"/>
          </a:xfrm>
          <a:prstGeom prst="roundRect">
            <a:avLst/>
          </a:prstGeom>
          <a:blipFill dpi="0"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1784983" y="609701"/>
            <a:ext cx="2486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Lecture</a:t>
            </a:r>
            <a:endParaRPr lang="fr-FR" sz="1400" dirty="0"/>
          </a:p>
        </p:txBody>
      </p:sp>
      <p:sp>
        <p:nvSpPr>
          <p:cNvPr id="43" name="ZoneTexte 42"/>
          <p:cNvSpPr txBox="1"/>
          <p:nvPr/>
        </p:nvSpPr>
        <p:spPr>
          <a:xfrm>
            <a:off x="1776356" y="950333"/>
            <a:ext cx="3040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Être capable de faire des inférences.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76217" y="1833325"/>
            <a:ext cx="5060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200" dirty="0"/>
              <a:t>Choisir une devinette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200" dirty="0"/>
              <a:t>Lire les devinettes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200" dirty="0"/>
              <a:t>écrire la phrase réponse sur son cahier ou autres supports utilisés…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200" dirty="0"/>
              <a:t>Vérifier sa réponse sur la fiche de correction.</a:t>
            </a:r>
          </a:p>
          <a:p>
            <a:endParaRPr lang="fr-FR" sz="1200" dirty="0"/>
          </a:p>
        </p:txBody>
      </p:sp>
      <p:sp>
        <p:nvSpPr>
          <p:cNvPr id="44" name="ZoneTexte 43"/>
          <p:cNvSpPr txBox="1"/>
          <p:nvPr/>
        </p:nvSpPr>
        <p:spPr>
          <a:xfrm>
            <a:off x="7761508" y="609701"/>
            <a:ext cx="2486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Étude de la langue - Grammaire</a:t>
            </a:r>
            <a:endParaRPr lang="fr-FR" sz="1400" dirty="0"/>
          </a:p>
        </p:txBody>
      </p:sp>
      <p:sp>
        <p:nvSpPr>
          <p:cNvPr id="45" name="ZoneTexte 44"/>
          <p:cNvSpPr txBox="1"/>
          <p:nvPr/>
        </p:nvSpPr>
        <p:spPr>
          <a:xfrm>
            <a:off x="7777637" y="1006928"/>
            <a:ext cx="2746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identifier la relation Sujet/verbe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662471" y="1838267"/>
            <a:ext cx="49440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300" dirty="0"/>
              <a:t>Choisir une phrase.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300" dirty="0"/>
              <a:t>Transposer la phrase à partir du sujet proposé.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300" dirty="0"/>
              <a:t>Écrire la phrase sur son cahier ou autres supports utilisés…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300" dirty="0"/>
              <a:t>Vérifier sa réponse au dos ou sur la fiche autocorrective.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11723" y="3842764"/>
            <a:ext cx="26332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Étude la langue - Orthographe</a:t>
            </a:r>
            <a:endParaRPr lang="fr-FR" sz="1400" dirty="0"/>
          </a:p>
        </p:txBody>
      </p:sp>
      <p:sp>
        <p:nvSpPr>
          <p:cNvPr id="47" name="Rectangle 46"/>
          <p:cNvSpPr/>
          <p:nvPr/>
        </p:nvSpPr>
        <p:spPr>
          <a:xfrm>
            <a:off x="1781750" y="4272055"/>
            <a:ext cx="4050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Utiliser les marques d’accord </a:t>
            </a:r>
            <a:r>
              <a:rPr lang="fr-FR" sz="1400" dirty="0" smtClean="0"/>
              <a:t>dans </a:t>
            </a:r>
            <a:r>
              <a:rPr lang="fr-FR" sz="1400" dirty="0"/>
              <a:t>le groupe nominal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6189539" y="5181819"/>
            <a:ext cx="49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200" dirty="0"/>
              <a:t>Choisir un texte.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200" dirty="0"/>
              <a:t>Lire le texte.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200" dirty="0"/>
              <a:t>Mettre en couleur les signes de ponctuation.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200" dirty="0"/>
              <a:t>Lire le texte à haute voix.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744049" y="3842764"/>
            <a:ext cx="26332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Lecture</a:t>
            </a:r>
            <a:endParaRPr lang="fr-FR" sz="1400" dirty="0"/>
          </a:p>
        </p:txBody>
      </p:sp>
      <p:sp>
        <p:nvSpPr>
          <p:cNvPr id="51" name="Rectangle 50"/>
          <p:cNvSpPr/>
          <p:nvPr/>
        </p:nvSpPr>
        <p:spPr>
          <a:xfrm>
            <a:off x="7761508" y="4264799"/>
            <a:ext cx="26332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Lire à haute voix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196788" y="5168523"/>
            <a:ext cx="494400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300" dirty="0"/>
              <a:t>Choisir une carte.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300" dirty="0"/>
              <a:t>Écrire les réponses sur le chaire ou autres supports utilisés…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300" dirty="0"/>
              <a:t>Vérifier sa réponse au dos ou sur la fiche autocorrective</a:t>
            </a:r>
          </a:p>
        </p:txBody>
      </p:sp>
    </p:spTree>
    <p:extLst>
      <p:ext uri="{BB962C8B-B14F-4D97-AF65-F5344CB8AC3E}">
        <p14:creationId xmlns:p14="http://schemas.microsoft.com/office/powerpoint/2010/main" val="13613483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264</Words>
  <Application>Microsoft Office PowerPoint</Application>
  <PresentationFormat>Grand écran</PresentationFormat>
  <Paragraphs>89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MASTER</dc:creator>
  <cp:lastModifiedBy>MASTER</cp:lastModifiedBy>
  <cp:revision>24</cp:revision>
  <dcterms:created xsi:type="dcterms:W3CDTF">2020-12-07T19:59:43Z</dcterms:created>
  <dcterms:modified xsi:type="dcterms:W3CDTF">2021-03-30T08:14:17Z</dcterms:modified>
</cp:coreProperties>
</file>